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66" r:id="rId3"/>
    <p:sldId id="285" r:id="rId5"/>
    <p:sldId id="287" r:id="rId6"/>
    <p:sldId id="296" r:id="rId7"/>
    <p:sldId id="341" r:id="rId8"/>
    <p:sldId id="288" r:id="rId9"/>
    <p:sldId id="298" r:id="rId10"/>
    <p:sldId id="301" r:id="rId11"/>
    <p:sldId id="338" r:id="rId12"/>
    <p:sldId id="314" r:id="rId13"/>
    <p:sldId id="308" r:id="rId14"/>
    <p:sldId id="339" r:id="rId15"/>
    <p:sldId id="294" r:id="rId16"/>
    <p:sldId id="309" r:id="rId17"/>
    <p:sldId id="340" r:id="rId18"/>
  </p:sldIdLst>
  <p:sldSz cx="12211050" cy="6858000"/>
  <p:notesSz cx="6858000" cy="9144000"/>
  <p:custDataLst>
    <p:tags r:id="rId22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7" userDrawn="1">
          <p15:clr>
            <a:srgbClr val="A4A3A4"/>
          </p15:clr>
        </p15:guide>
        <p15:guide id="2" pos="36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F37"/>
    <a:srgbClr val="FFCC00"/>
    <a:srgbClr val="FFFF00"/>
    <a:srgbClr val="1B1D0D"/>
    <a:srgbClr val="898A0C"/>
    <a:srgbClr val="808080"/>
    <a:srgbClr val="969696"/>
    <a:srgbClr val="B2B2B2"/>
    <a:srgbClr val="00000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83" d="100"/>
          <a:sy n="83" d="100"/>
        </p:scale>
        <p:origin x="461" y="72"/>
      </p:cViewPr>
      <p:guideLst>
        <p:guide orient="horz" pos="2287"/>
        <p:guide pos="36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1999" cy="71999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13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715C7-D230-4ADA-82A6-CD4AFB1B76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2625" y="1143000"/>
            <a:ext cx="5492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CAB254-F23F-4A9D-B3D1-B9767349DFF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CAB254-F23F-4A9D-B3D1-B9767349DF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5988" y="2130425"/>
            <a:ext cx="10379075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31975" y="3886200"/>
            <a:ext cx="85471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D0BB71-6A1B-4617-9D67-6986996C92B5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E73AA6-0076-4BB5-A8DE-661E594BE087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55075" y="274638"/>
            <a:ext cx="2746375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1188" y="274638"/>
            <a:ext cx="8091487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58B64B-A7C9-42F0-A6B0-3A10D117A7E1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DA6F60-F3B4-4778-8B58-868F2444F8A7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5200" y="4406900"/>
            <a:ext cx="10379075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5200" y="2906713"/>
            <a:ext cx="10379075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28E737-70E0-41C1-B466-74369C20A47D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5418137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81725" y="1600200"/>
            <a:ext cx="54197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0FE400-C575-448E-8BDC-13E86A255412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188" y="274638"/>
            <a:ext cx="10988675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11188" y="1535113"/>
            <a:ext cx="5394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1188" y="2174875"/>
            <a:ext cx="5394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02363" y="1535113"/>
            <a:ext cx="53975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02363" y="2174875"/>
            <a:ext cx="53975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DB9078-DB21-4B1E-A6C5-99456ADE1E0F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A47C34-3A71-4035-B54C-DFF383D722F7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56D1AA-874A-4F60-BA4A-D365F013F571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188" y="273050"/>
            <a:ext cx="401637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73613" y="273050"/>
            <a:ext cx="68262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11188" y="1435100"/>
            <a:ext cx="401637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7D8462-AF3A-45F1-9D46-9278FC0DE7D8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3950" y="4800600"/>
            <a:ext cx="732631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3950" y="612775"/>
            <a:ext cx="7326313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3950" y="5367338"/>
            <a:ext cx="7326313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8B959E-2C5A-4240-A06A-451421EB1FF1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74638"/>
            <a:ext cx="10990262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10990262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11188" y="6245225"/>
            <a:ext cx="2849562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71950" y="6245225"/>
            <a:ext cx="38671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51888" y="6245225"/>
            <a:ext cx="2849562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pPr>
              <a:defRPr/>
            </a:pPr>
            <a:fld id="{53BF0D19-C467-4451-9A0E-5B07824DE793}" type="slidenum">
              <a:rPr lang="zh-CN" altLang="zh-CN"/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4.jpeg"/><Relationship Id="rId1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4.jpeg"/><Relationship Id="rId2" Type="http://schemas.openxmlformats.org/officeDocument/2006/relationships/image" Target="../media/image25.jpeg"/><Relationship Id="rId1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8.jpeg"/><Relationship Id="rId1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62636" cy="7471064"/>
          </a:xfrm>
          <a:prstGeom prst="rect">
            <a:avLst/>
          </a:prstGeom>
        </p:spPr>
      </p:pic>
      <p:sp>
        <p:nvSpPr>
          <p:cNvPr id="3074" name="直角三角形 10"/>
          <p:cNvSpPr>
            <a:spLocks noChangeArrowheads="1"/>
          </p:cNvSpPr>
          <p:nvPr/>
        </p:nvSpPr>
        <p:spPr bwMode="auto">
          <a:xfrm rot="10800000">
            <a:off x="2170836" y="-20784"/>
            <a:ext cx="10143256" cy="8012389"/>
          </a:xfrm>
          <a:prstGeom prst="rtTriangle">
            <a:avLst/>
          </a:prstGeom>
          <a:solidFill>
            <a:srgbClr val="FFFF00">
              <a:alpha val="57000"/>
            </a:srgb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5" name="直角三角形 10"/>
          <p:cNvSpPr>
            <a:spLocks noChangeArrowheads="1"/>
          </p:cNvSpPr>
          <p:nvPr/>
        </p:nvSpPr>
        <p:spPr bwMode="auto">
          <a:xfrm>
            <a:off x="-95478" y="2229013"/>
            <a:ext cx="7242464" cy="5762594"/>
          </a:xfrm>
          <a:prstGeom prst="rtTriangle">
            <a:avLst/>
          </a:prstGeom>
          <a:solidFill>
            <a:srgbClr val="FFFF00">
              <a:alpha val="56000"/>
            </a:srgb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3076" name="Text Box 4"/>
          <p:cNvSpPr txBox="1">
            <a:spLocks noChangeArrowheads="1"/>
          </p:cNvSpPr>
          <p:nvPr/>
        </p:nvSpPr>
        <p:spPr bwMode="auto">
          <a:xfrm rot="2336059">
            <a:off x="3793553" y="2401327"/>
            <a:ext cx="820128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9600" b="1" dirty="0">
                <a:solidFill>
                  <a:srgbClr val="1B1D0D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懂车帝</a:t>
            </a:r>
            <a:r>
              <a:rPr lang="zh-CN" altLang="en-US" sz="4800" b="1" dirty="0">
                <a:solidFill>
                  <a:srgbClr val="1B1D0D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数据爬取与分析</a:t>
            </a:r>
            <a:endParaRPr lang="zh-CN" altLang="zh-CN" sz="8000" b="1" dirty="0">
              <a:solidFill>
                <a:srgbClr val="1B1D0D"/>
              </a:solidFill>
              <a:latin typeface="华文彩云" panose="02010800040101010101" pitchFamily="2" charset="-122"/>
              <a:ea typeface="华文彩云" panose="02010800040101010101" pitchFamily="2" charset="-122"/>
            </a:endParaRPr>
          </a:p>
        </p:txBody>
      </p:sp>
      <p:sp>
        <p:nvSpPr>
          <p:cNvPr id="3077" name="Rectangle 5"/>
          <p:cNvSpPr>
            <a:spLocks noChangeArrowheads="1"/>
          </p:cNvSpPr>
          <p:nvPr/>
        </p:nvSpPr>
        <p:spPr bwMode="auto">
          <a:xfrm rot="2307187" flipV="1">
            <a:off x="1294205" y="3707832"/>
            <a:ext cx="12083554" cy="5539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633891" y="4993626"/>
            <a:ext cx="2891863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项目经理：刘星</a:t>
            </a:r>
            <a:endParaRPr lang="en-US" altLang="zh-CN" sz="2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r>
              <a:rPr lang="zh-CN" altLang="en-US" sz="2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数据爬取：陶星宇</a:t>
            </a:r>
            <a:endParaRPr lang="en-US" altLang="zh-CN" sz="2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r>
              <a:rPr lang="zh-CN" altLang="en-US" sz="2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数据库设计：周谦</a:t>
            </a:r>
            <a:endParaRPr lang="en-US" altLang="zh-CN" sz="2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r>
              <a:rPr lang="zh-CN" altLang="en-US" sz="2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前后端交互：卞少鑫</a:t>
            </a:r>
            <a:endParaRPr lang="en-US" altLang="zh-CN" sz="2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r>
              <a:rPr lang="zh-CN" altLang="en-US" sz="2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数据可视化：彭圣毅</a:t>
            </a:r>
            <a:endParaRPr lang="zh-CN" altLang="zh-CN" sz="2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endParaRPr lang="zh-CN" altLang="en-US" dirty="0"/>
          </a:p>
        </p:txBody>
      </p:sp>
      <p:sp>
        <p:nvSpPr>
          <p:cNvPr id="23" name="Rectangle 5"/>
          <p:cNvSpPr>
            <a:spLocks noChangeArrowheads="1"/>
          </p:cNvSpPr>
          <p:nvPr/>
        </p:nvSpPr>
        <p:spPr bwMode="auto">
          <a:xfrm rot="2307187">
            <a:off x="-897254" y="5027383"/>
            <a:ext cx="7867521" cy="4571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4" name="Rectangle 5"/>
          <p:cNvSpPr>
            <a:spLocks noChangeArrowheads="1"/>
          </p:cNvSpPr>
          <p:nvPr/>
        </p:nvSpPr>
        <p:spPr bwMode="auto">
          <a:xfrm rot="2194523">
            <a:off x="543284" y="1698593"/>
            <a:ext cx="3001895" cy="52881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25" name="Rectangle 5"/>
          <p:cNvSpPr>
            <a:spLocks noChangeArrowheads="1"/>
          </p:cNvSpPr>
          <p:nvPr/>
        </p:nvSpPr>
        <p:spPr bwMode="auto">
          <a:xfrm rot="2307187" flipV="1">
            <a:off x="5741708" y="6345322"/>
            <a:ext cx="3554059" cy="45719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txBody>
          <a:bodyPr anchor="ctr"/>
          <a:lstStyle/>
          <a:p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9412" cy="889412"/>
          </a:xfrm>
          <a:prstGeom prst="rect">
            <a:avLst/>
          </a:prstGeom>
          <a:blipFill dpi="0" rotWithShape="1">
            <a:blip r:embed="rId4">
              <a:alphaModFix amt="22000"/>
            </a:blip>
            <a:srcRect/>
            <a:tile tx="0" ty="0" sx="100000" sy="100000" flip="none" algn="tl"/>
          </a:blipFill>
        </p:spPr>
      </p:pic>
    </p:spTree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22" name="Group 2"/>
          <p:cNvGrpSpPr/>
          <p:nvPr/>
        </p:nvGrpSpPr>
        <p:grpSpPr bwMode="auto">
          <a:xfrm rot="5400000">
            <a:off x="9569451" y="4200525"/>
            <a:ext cx="2671762" cy="2681287"/>
            <a:chOff x="0" y="0"/>
            <a:chExt cx="7332" cy="7357"/>
          </a:xfrm>
        </p:grpSpPr>
        <p:sp>
          <p:nvSpPr>
            <p:cNvPr id="30740" name="直角三角形 1"/>
            <p:cNvSpPr>
              <a:spLocks noChangeArrowheads="1"/>
            </p:cNvSpPr>
            <p:nvPr/>
          </p:nvSpPr>
          <p:spPr bwMode="auto">
            <a:xfrm rot="10800000">
              <a:off x="0" y="25"/>
              <a:ext cx="7332" cy="7333"/>
            </a:xfrm>
            <a:prstGeom prst="rtTriangle">
              <a:avLst/>
            </a:prstGeom>
            <a:solidFill>
              <a:srgbClr val="FFFF00">
                <a:alpha val="50195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741" name="直角三角形 19"/>
            <p:cNvSpPr>
              <a:spLocks noChangeArrowheads="1"/>
            </p:cNvSpPr>
            <p:nvPr/>
          </p:nvSpPr>
          <p:spPr bwMode="auto">
            <a:xfrm rot="10800000">
              <a:off x="5422" y="0"/>
              <a:ext cx="1910" cy="1910"/>
            </a:xfrm>
            <a:prstGeom prst="rtTriangle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30723" name="Text Box 5"/>
          <p:cNvSpPr txBox="1">
            <a:spLocks noChangeArrowheads="1"/>
          </p:cNvSpPr>
          <p:nvPr/>
        </p:nvSpPr>
        <p:spPr bwMode="auto">
          <a:xfrm>
            <a:off x="6259213" y="1066503"/>
            <a:ext cx="3740821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dirty="0">
                <a:solidFill>
                  <a:schemeClr val="accent3"/>
                </a:solidFill>
                <a:ea typeface="微软雅黑" panose="020B0503020204020204" pitchFamily="34" charset="-122"/>
              </a:rPr>
              <a:t>前 后 端 交 互</a:t>
            </a:r>
            <a:endParaRPr lang="zh-CN" altLang="en-US" sz="4000" b="1" dirty="0">
              <a:solidFill>
                <a:schemeClr val="accent3"/>
              </a:solidFill>
              <a:ea typeface="微软雅黑" panose="020B0503020204020204" pitchFamily="34" charset="-122"/>
            </a:endParaRPr>
          </a:p>
        </p:txBody>
      </p:sp>
      <p:sp>
        <p:nvSpPr>
          <p:cNvPr id="30725" name="AutoShape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912809" y="2689225"/>
            <a:ext cx="1362075" cy="341312"/>
          </a:xfrm>
          <a:prstGeom prst="roundRect">
            <a:avLst>
              <a:gd name="adj" fmla="val 48458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第一步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26" name="正圆 29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552700" y="2770188"/>
            <a:ext cx="130175" cy="125412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zh-CN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27" name="Text Box 9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957513" y="2613757"/>
            <a:ext cx="746081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 </a:t>
            </a:r>
            <a:r>
              <a:rPr lang="en-US" altLang="zh-CN" sz="18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pywebio</a:t>
            </a: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创建了一个简单的网页应用，使用户和管理员可以进行不同权限的访问。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28" name="AutoShape 10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912809" y="3548856"/>
            <a:ext cx="1363663" cy="341313"/>
          </a:xfrm>
          <a:prstGeom prst="roundRect">
            <a:avLst>
              <a:gd name="adj" fmla="val 48458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第二步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29" name="正圆 29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2552700" y="3654425"/>
            <a:ext cx="130175" cy="130175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zh-CN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30" name="Text Box 12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2957830" y="3537585"/>
            <a:ext cx="741045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通过与 </a:t>
            </a: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 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数据库的连接，普通用户登入可以进行查询与统计功能，管理员登入可对数据进行增删改查操作。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31" name="AutoShape 13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914397" y="4468187"/>
            <a:ext cx="1362075" cy="338138"/>
          </a:xfrm>
          <a:prstGeom prst="roundRect">
            <a:avLst>
              <a:gd name="adj" fmla="val 48458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第三步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32" name="正圆 29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2552700" y="4543425"/>
            <a:ext cx="130175" cy="130175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zh-CN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33" name="Text Box 15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2957513" y="4449913"/>
            <a:ext cx="7042521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处理用户输入的数据并与数据库交互，展示查询结果或操作状态。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37" name="AutoShape 19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914397" y="5305019"/>
            <a:ext cx="1363663" cy="341312"/>
          </a:xfrm>
          <a:prstGeom prst="roundRect">
            <a:avLst>
              <a:gd name="adj" fmla="val 48458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第四步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38" name="正圆 29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2552699" y="5410588"/>
            <a:ext cx="130175" cy="130175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zh-CN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39" name="Text Box 21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3021987" y="5218726"/>
            <a:ext cx="6167032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sz="18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pywebio</a:t>
            </a: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在网页上展示</a:t>
            </a:r>
            <a:r>
              <a:rPr lang="en-US" altLang="zh-CN" sz="18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pyecharts</a:t>
            </a: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生成可视化图。，增强用户交互体验。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Group 2"/>
          <p:cNvGrpSpPr/>
          <p:nvPr/>
        </p:nvGrpSpPr>
        <p:grpSpPr bwMode="auto">
          <a:xfrm rot="16200000">
            <a:off x="4763" y="-24682"/>
            <a:ext cx="2671762" cy="2681287"/>
            <a:chOff x="0" y="0"/>
            <a:chExt cx="7332" cy="7357"/>
          </a:xfrm>
        </p:grpSpPr>
        <p:sp>
          <p:nvSpPr>
            <p:cNvPr id="3" name="直角三角形 1"/>
            <p:cNvSpPr>
              <a:spLocks noChangeArrowheads="1"/>
            </p:cNvSpPr>
            <p:nvPr/>
          </p:nvSpPr>
          <p:spPr bwMode="auto">
            <a:xfrm rot="10800000">
              <a:off x="0" y="25"/>
              <a:ext cx="7332" cy="7333"/>
            </a:xfrm>
            <a:prstGeom prst="rtTriangle">
              <a:avLst/>
            </a:prstGeom>
            <a:solidFill>
              <a:srgbClr val="FFFF00">
                <a:alpha val="50195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直角三角形 19"/>
            <p:cNvSpPr>
              <a:spLocks noChangeArrowheads="1"/>
            </p:cNvSpPr>
            <p:nvPr/>
          </p:nvSpPr>
          <p:spPr bwMode="auto">
            <a:xfrm rot="10800000">
              <a:off x="5422" y="0"/>
              <a:ext cx="1910" cy="1910"/>
            </a:xfrm>
            <a:prstGeom prst="rtTriangle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Line 4"/>
          <p:cNvSpPr>
            <a:spLocks noChangeShapeType="1"/>
          </p:cNvSpPr>
          <p:nvPr/>
        </p:nvSpPr>
        <p:spPr bwMode="auto">
          <a:xfrm flipH="1">
            <a:off x="1183208" y="-16335"/>
            <a:ext cx="2183351" cy="2236967"/>
          </a:xfrm>
          <a:prstGeom prst="line">
            <a:avLst/>
          </a:prstGeom>
          <a:noFill/>
          <a:ln w="9525">
            <a:solidFill>
              <a:srgbClr val="FFC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 flipH="1">
            <a:off x="8971216" y="4543425"/>
            <a:ext cx="2325437" cy="2302363"/>
          </a:xfrm>
          <a:prstGeom prst="line">
            <a:avLst/>
          </a:prstGeom>
          <a:noFill/>
          <a:ln w="9525">
            <a:solidFill>
              <a:srgbClr val="FFC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2"/>
          <p:cNvSpPr txBox="1">
            <a:spLocks noChangeArrowheads="1"/>
          </p:cNvSpPr>
          <p:nvPr/>
        </p:nvSpPr>
        <p:spPr bwMode="auto">
          <a:xfrm>
            <a:off x="708194" y="784124"/>
            <a:ext cx="22510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r>
              <a:rPr lang="zh-CN" altLang="en-US" sz="3600" b="1" dirty="0">
                <a:solidFill>
                  <a:srgbClr val="FFFFFF"/>
                </a:solidFill>
                <a:ea typeface="微软雅黑" panose="020B0503020204020204" pitchFamily="34" charset="-122"/>
              </a:rPr>
              <a:t>结果展示</a:t>
            </a:r>
            <a:endParaRPr lang="zh-CN" sz="36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20484" name="Line 4"/>
          <p:cNvSpPr>
            <a:spLocks noChangeShapeType="1"/>
          </p:cNvSpPr>
          <p:nvPr/>
        </p:nvSpPr>
        <p:spPr bwMode="auto">
          <a:xfrm>
            <a:off x="875151" y="1644893"/>
            <a:ext cx="2251075" cy="0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r="2911"/>
          <a:stretch>
            <a:fillRect/>
          </a:stretch>
        </p:blipFill>
        <p:spPr>
          <a:xfrm>
            <a:off x="7330774" y="856033"/>
            <a:ext cx="4005124" cy="232286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0774" y="3914684"/>
            <a:ext cx="4005124" cy="233166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151" y="2278102"/>
            <a:ext cx="5827205" cy="396824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226" y="755480"/>
            <a:ext cx="906167" cy="906167"/>
          </a:xfrm>
          <a:prstGeom prst="rect">
            <a:avLst/>
          </a:prstGeom>
          <a:blipFill dpi="0" rotWithShape="1">
            <a:blip r:embed="rId6">
              <a:alphaModFix amt="22000"/>
            </a:blip>
            <a:srcRect/>
            <a:tile tx="0" ty="0" sx="100000" sy="100000" flip="none" algn="tl"/>
          </a:blipFill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1176"/>
            <a:ext cx="12211050" cy="7180352"/>
          </a:xfrm>
          <a:prstGeom prst="rect">
            <a:avLst/>
          </a:prstGeom>
        </p:spPr>
      </p:pic>
      <p:sp>
        <p:nvSpPr>
          <p:cNvPr id="29698" name="Text Box 2"/>
          <p:cNvSpPr txBox="1">
            <a:spLocks noChangeArrowheads="1"/>
          </p:cNvSpPr>
          <p:nvPr/>
        </p:nvSpPr>
        <p:spPr bwMode="auto">
          <a:xfrm>
            <a:off x="4772818" y="1858962"/>
            <a:ext cx="2971800" cy="2835275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/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/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FOUR</a:t>
            </a:r>
            <a:endParaRPr lang="zh-CN" altLang="en-US" dirty="0"/>
          </a:p>
        </p:txBody>
      </p:sp>
      <p:sp>
        <p:nvSpPr>
          <p:cNvPr id="29699" name="Line 3"/>
          <p:cNvSpPr>
            <a:spLocks noChangeShapeType="1"/>
          </p:cNvSpPr>
          <p:nvPr/>
        </p:nvSpPr>
        <p:spPr bwMode="auto">
          <a:xfrm>
            <a:off x="4771231" y="5078582"/>
            <a:ext cx="2973387" cy="0"/>
          </a:xfrm>
          <a:prstGeom prst="line">
            <a:avLst/>
          </a:prstGeom>
          <a:noFill/>
          <a:ln w="9525">
            <a:solidFill>
              <a:srgbClr val="FFFF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748" name="Text Box 4"/>
          <p:cNvSpPr txBox="1">
            <a:spLocks noChangeArrowheads="1"/>
          </p:cNvSpPr>
          <p:nvPr/>
        </p:nvSpPr>
        <p:spPr bwMode="auto">
          <a:xfrm>
            <a:off x="4771231" y="5386955"/>
            <a:ext cx="297338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C00000">
                    <a:alpha val="7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 eaLnBrk="1" hangingPunct="1"/>
            <a:r>
              <a:rPr lang="zh-CN" altLang="en-US" sz="2400" b="1" dirty="0">
                <a:solidFill>
                  <a:schemeClr val="bg1"/>
                </a:solidFill>
                <a:ea typeface="微软雅黑" panose="020B0503020204020204" pitchFamily="34" charset="-122"/>
              </a:rPr>
              <a:t>大数据可视化</a:t>
            </a:r>
            <a:endParaRPr lang="zh-CN" altLang="zh-CN" sz="2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" name="AutoShape 2" descr="奔驰概念车设计|工业/产品|交通工具|engao - 原创作品 - 站酷 (ZCOOL)"/>
          <p:cNvSpPr>
            <a:spLocks noChangeAspect="1" noChangeArrowheads="1"/>
          </p:cNvSpPr>
          <p:nvPr/>
        </p:nvSpPr>
        <p:spPr bwMode="auto">
          <a:xfrm>
            <a:off x="595312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直角三角形 3"/>
          <p:cNvSpPr>
            <a:spLocks noChangeArrowheads="1"/>
          </p:cNvSpPr>
          <p:nvPr/>
        </p:nvSpPr>
        <p:spPr bwMode="auto">
          <a:xfrm rot="10800000" flipH="1">
            <a:off x="0" y="1"/>
            <a:ext cx="3618689" cy="3697009"/>
          </a:xfrm>
          <a:prstGeom prst="rtTriangle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ea typeface="微软雅黑" panose="020B0503020204020204" pitchFamily="34" charset="-122"/>
            </a:endParaRPr>
          </a:p>
        </p:txBody>
      </p:sp>
      <p:sp>
        <p:nvSpPr>
          <p:cNvPr id="19459" name="直角三角形 17"/>
          <p:cNvSpPr>
            <a:spLocks noChangeArrowheads="1"/>
          </p:cNvSpPr>
          <p:nvPr/>
        </p:nvSpPr>
        <p:spPr bwMode="auto">
          <a:xfrm rot="10800000" flipH="1">
            <a:off x="0" y="0"/>
            <a:ext cx="1168400" cy="1168400"/>
          </a:xfrm>
          <a:prstGeom prst="rtTriangle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9460" name="Text Box 4"/>
          <p:cNvSpPr txBox="1">
            <a:spLocks noChangeArrowheads="1"/>
          </p:cNvSpPr>
          <p:nvPr/>
        </p:nvSpPr>
        <p:spPr bwMode="auto">
          <a:xfrm>
            <a:off x="8344853" y="648712"/>
            <a:ext cx="3443288" cy="461665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b="1" dirty="0">
                <a:solidFill>
                  <a:schemeClr val="bg1"/>
                </a:solidFill>
                <a:ea typeface="微软雅黑" panose="020B0503020204020204" pitchFamily="34" charset="-122"/>
              </a:rPr>
              <a:t>大数据可视化</a:t>
            </a:r>
            <a:endParaRPr lang="zh-CN" altLang="en-US" sz="2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9462" name="Line 6"/>
          <p:cNvSpPr>
            <a:spLocks noChangeShapeType="1"/>
          </p:cNvSpPr>
          <p:nvPr/>
        </p:nvSpPr>
        <p:spPr bwMode="auto">
          <a:xfrm>
            <a:off x="8345489" y="1434661"/>
            <a:ext cx="3443287" cy="0"/>
          </a:xfrm>
          <a:prstGeom prst="line">
            <a:avLst/>
          </a:prstGeom>
          <a:noFill/>
          <a:ln w="38100">
            <a:solidFill>
              <a:srgbClr val="FFFF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9463" name="Picture 7" descr="1334852,10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6121" y="4042030"/>
            <a:ext cx="3443288" cy="193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9464" name="Parallelogram 2"/>
          <p:cNvSpPr>
            <a:spLocks noChangeArrowheads="1"/>
          </p:cNvSpPr>
          <p:nvPr/>
        </p:nvSpPr>
        <p:spPr bwMode="auto">
          <a:xfrm flipH="1">
            <a:off x="3148404" y="763249"/>
            <a:ext cx="1825352" cy="671310"/>
          </a:xfrm>
          <a:prstGeom prst="parallelogram">
            <a:avLst>
              <a:gd name="adj" fmla="val 56455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56803" tIns="78402" rIns="156803" bIns="78402" anchor="ctr"/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统计各个地方二手车市场量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地图</a:t>
            </a:r>
            <a:endParaRPr 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465" name="Parallelogram 5"/>
          <p:cNvSpPr>
            <a:spLocks noChangeArrowheads="1"/>
          </p:cNvSpPr>
          <p:nvPr/>
        </p:nvSpPr>
        <p:spPr bwMode="auto">
          <a:xfrm flipH="1">
            <a:off x="4121785" y="1671955"/>
            <a:ext cx="2049145" cy="671195"/>
          </a:xfrm>
          <a:prstGeom prst="parallelogram">
            <a:avLst>
              <a:gd name="adj" fmla="val 56542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56803" tIns="78402" rIns="156803" bIns="78402" anchor="ctr"/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统计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BBA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二手车市场占有率量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饼图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466" name="Parallelogram 7"/>
          <p:cNvSpPr>
            <a:spLocks noChangeArrowheads="1"/>
          </p:cNvSpPr>
          <p:nvPr/>
        </p:nvSpPr>
        <p:spPr bwMode="auto">
          <a:xfrm flipH="1">
            <a:off x="2273300" y="2580640"/>
            <a:ext cx="3442970" cy="766445"/>
          </a:xfrm>
          <a:prstGeom prst="parallelogram">
            <a:avLst>
              <a:gd name="adj" fmla="val 56263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56803" tIns="78402" rIns="156803" bIns="78402" anchor="ctr"/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统计特定年份汽车贬值与保值情况前五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柱状图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467" name="Parallelogram 9"/>
          <p:cNvSpPr>
            <a:spLocks noChangeArrowheads="1"/>
          </p:cNvSpPr>
          <p:nvPr/>
        </p:nvSpPr>
        <p:spPr bwMode="auto">
          <a:xfrm flipH="1">
            <a:off x="3961130" y="3552190"/>
            <a:ext cx="3320415" cy="735965"/>
          </a:xfrm>
          <a:prstGeom prst="parallelogram">
            <a:avLst>
              <a:gd name="adj" fmla="val 56444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56803" tIns="78402" rIns="156803" bIns="78402" anchor="ctr"/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统计每三万公里二手车数量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折线图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468" name="Parallelogram 13"/>
          <p:cNvSpPr>
            <a:spLocks noChangeArrowheads="1"/>
          </p:cNvSpPr>
          <p:nvPr/>
        </p:nvSpPr>
        <p:spPr bwMode="auto">
          <a:xfrm flipH="1">
            <a:off x="1543050" y="4493260"/>
            <a:ext cx="5036185" cy="654050"/>
          </a:xfrm>
          <a:prstGeom prst="parallelogram">
            <a:avLst>
              <a:gd name="adj" fmla="val 56273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56803" tIns="78402" rIns="156803" bIns="78402" anchor="ctr"/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统计每个品牌车辆数次数展示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词云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" name="Picture 7" descr="1464674,10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5488" y="1769106"/>
            <a:ext cx="3443286" cy="193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arallelogram 13"/>
          <p:cNvSpPr>
            <a:spLocks noChangeArrowheads="1"/>
          </p:cNvSpPr>
          <p:nvPr/>
        </p:nvSpPr>
        <p:spPr bwMode="auto">
          <a:xfrm flipH="1">
            <a:off x="3336925" y="5353050"/>
            <a:ext cx="5008245" cy="838835"/>
          </a:xfrm>
          <a:prstGeom prst="parallelogram">
            <a:avLst>
              <a:gd name="adj" fmla="val 56273"/>
            </a:avLst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56803" tIns="78402" rIns="156803" bIns="78402" anchor="ctr"/>
          <a:p>
            <a:pPr algn="ctr"/>
            <a:r>
              <a:rPr lang="en-US" sz="5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......</a:t>
            </a:r>
            <a:endParaRPr lang="en-US" sz="5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直角三角形 1"/>
          <p:cNvSpPr>
            <a:spLocks noChangeArrowheads="1"/>
          </p:cNvSpPr>
          <p:nvPr/>
        </p:nvSpPr>
        <p:spPr bwMode="auto">
          <a:xfrm rot="10800000">
            <a:off x="9124544" y="-28575"/>
            <a:ext cx="3105554" cy="3053877"/>
          </a:xfrm>
          <a:prstGeom prst="rtTriangle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24579" name="直角三角形 19"/>
          <p:cNvSpPr>
            <a:spLocks noChangeArrowheads="1"/>
          </p:cNvSpPr>
          <p:nvPr/>
        </p:nvSpPr>
        <p:spPr bwMode="auto">
          <a:xfrm rot="10800000">
            <a:off x="11017250" y="-44450"/>
            <a:ext cx="1212850" cy="121285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24589" name="Text Box 45"/>
          <p:cNvSpPr txBox="1">
            <a:spLocks noChangeArrowheads="1"/>
          </p:cNvSpPr>
          <p:nvPr/>
        </p:nvSpPr>
        <p:spPr bwMode="auto">
          <a:xfrm>
            <a:off x="766251" y="636590"/>
            <a:ext cx="3552825" cy="77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156803" tIns="78402" rIns="156803" bIns="784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dirty="0">
                <a:solidFill>
                  <a:schemeClr val="bg1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二手车分布</a:t>
            </a:r>
            <a:endParaRPr lang="zh-CN" sz="4000" dirty="0">
              <a:solidFill>
                <a:schemeClr val="bg1"/>
              </a:solidFill>
              <a:latin typeface="华文彩云" panose="02010800040101010101" pitchFamily="2" charset="-122"/>
              <a:ea typeface="华文彩云" panose="0201080004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231" y="1741521"/>
            <a:ext cx="4201190" cy="4679435"/>
          </a:xfrm>
          <a:prstGeom prst="rect">
            <a:avLst/>
          </a:prstGeom>
          <a:noFill/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620" y="1741871"/>
            <a:ext cx="4625741" cy="4679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58"/>
            <a:ext cx="12201525" cy="6863358"/>
          </a:xfrm>
          <a:prstGeom prst="rect">
            <a:avLst/>
          </a:prstGeom>
        </p:spPr>
      </p:pic>
      <p:sp>
        <p:nvSpPr>
          <p:cNvPr id="36866" name="直角三角形 10"/>
          <p:cNvSpPr>
            <a:spLocks noChangeArrowheads="1"/>
          </p:cNvSpPr>
          <p:nvPr/>
        </p:nvSpPr>
        <p:spPr bwMode="auto">
          <a:xfrm rot="10800000">
            <a:off x="2789238" y="-19050"/>
            <a:ext cx="9471025" cy="9475788"/>
          </a:xfrm>
          <a:prstGeom prst="rtTriangle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867" name="直角三角形 10"/>
          <p:cNvSpPr>
            <a:spLocks noChangeArrowheads="1"/>
          </p:cNvSpPr>
          <p:nvPr/>
        </p:nvSpPr>
        <p:spPr bwMode="auto">
          <a:xfrm>
            <a:off x="-14605" y="1547495"/>
            <a:ext cx="5416550" cy="5316855"/>
          </a:xfrm>
          <a:prstGeom prst="rtTriangle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36868" name="Text Box 4"/>
          <p:cNvSpPr txBox="1">
            <a:spLocks noChangeArrowheads="1"/>
          </p:cNvSpPr>
          <p:nvPr/>
        </p:nvSpPr>
        <p:spPr bwMode="auto">
          <a:xfrm rot="2700000">
            <a:off x="5225256" y="3020219"/>
            <a:ext cx="4594225" cy="1309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8000" b="1"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8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869" name="Rectangle 5"/>
          <p:cNvSpPr>
            <a:spLocks noChangeArrowheads="1"/>
          </p:cNvSpPr>
          <p:nvPr/>
        </p:nvSpPr>
        <p:spPr bwMode="auto">
          <a:xfrm rot="2700000">
            <a:off x="2481262" y="3906838"/>
            <a:ext cx="8848725" cy="762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直角三角形 10"/>
          <p:cNvSpPr>
            <a:spLocks noChangeArrowheads="1"/>
          </p:cNvSpPr>
          <p:nvPr/>
        </p:nvSpPr>
        <p:spPr bwMode="auto">
          <a:xfrm>
            <a:off x="-14288" y="-19050"/>
            <a:ext cx="6880226" cy="6883400"/>
          </a:xfrm>
          <a:prstGeom prst="rtTriangle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en-US" sz="4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99" name="Text Box 3"/>
          <p:cNvSpPr txBox="1">
            <a:spLocks noChangeArrowheads="1"/>
          </p:cNvSpPr>
          <p:nvPr/>
        </p:nvSpPr>
        <p:spPr bwMode="auto">
          <a:xfrm rot="2700000">
            <a:off x="965201" y="3803650"/>
            <a:ext cx="44577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6000" b="1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6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00" name="Line 4"/>
          <p:cNvSpPr>
            <a:spLocks noChangeShapeType="1"/>
          </p:cNvSpPr>
          <p:nvPr/>
        </p:nvSpPr>
        <p:spPr bwMode="auto">
          <a:xfrm>
            <a:off x="985838" y="1331913"/>
            <a:ext cx="4894262" cy="48942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01" name="Text Box 5"/>
          <p:cNvSpPr txBox="1">
            <a:spLocks noChangeArrowheads="1"/>
          </p:cNvSpPr>
          <p:nvPr/>
        </p:nvSpPr>
        <p:spPr bwMode="auto">
          <a:xfrm>
            <a:off x="6291262" y="2046721"/>
            <a:ext cx="324759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zh-CN" altLang="en-US" sz="3200" b="1" dirty="0">
                <a:solidFill>
                  <a:schemeClr val="bg1"/>
                </a:solidFill>
                <a:ea typeface="微软雅黑" panose="020B0503020204020204" pitchFamily="34" charset="-122"/>
              </a:rPr>
              <a:t>数据爬取</a:t>
            </a:r>
            <a:endParaRPr lang="zh-CN" sz="32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4102" name="Text Box 6"/>
          <p:cNvSpPr txBox="1">
            <a:spLocks noChangeArrowheads="1"/>
          </p:cNvSpPr>
          <p:nvPr/>
        </p:nvSpPr>
        <p:spPr bwMode="auto">
          <a:xfrm>
            <a:off x="6291261" y="2767599"/>
            <a:ext cx="324759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zh-CN" altLang="en-US" sz="3200" b="1" dirty="0">
                <a:solidFill>
                  <a:schemeClr val="bg1"/>
                </a:solidFill>
                <a:ea typeface="微软雅黑" panose="020B0503020204020204" pitchFamily="34" charset="-122"/>
              </a:rPr>
              <a:t>数据库设计</a:t>
            </a:r>
            <a:endParaRPr lang="zh-CN" sz="32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4103" name="Text Box 7"/>
          <p:cNvSpPr txBox="1">
            <a:spLocks noChangeArrowheads="1"/>
          </p:cNvSpPr>
          <p:nvPr/>
        </p:nvSpPr>
        <p:spPr bwMode="auto">
          <a:xfrm>
            <a:off x="6291262" y="3571875"/>
            <a:ext cx="324759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zh-CN" altLang="en-US" sz="3200" b="1" dirty="0">
                <a:solidFill>
                  <a:schemeClr val="bg1"/>
                </a:solidFill>
                <a:ea typeface="微软雅黑" panose="020B0503020204020204" pitchFamily="34" charset="-122"/>
              </a:rPr>
              <a:t>前后端交互</a:t>
            </a:r>
            <a:endParaRPr lang="zh-CN" sz="32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4104" name="Text Box 8"/>
          <p:cNvSpPr txBox="1">
            <a:spLocks noChangeArrowheads="1"/>
          </p:cNvSpPr>
          <p:nvPr/>
        </p:nvSpPr>
        <p:spPr bwMode="auto">
          <a:xfrm>
            <a:off x="6291261" y="4318000"/>
            <a:ext cx="3247593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zh-CN" altLang="en-US" sz="3200" b="1" dirty="0">
                <a:solidFill>
                  <a:schemeClr val="bg1"/>
                </a:solidFill>
                <a:ea typeface="微软雅黑" panose="020B0503020204020204" pitchFamily="34" charset="-122"/>
              </a:rPr>
              <a:t>大数据可视化</a:t>
            </a:r>
            <a:endParaRPr lang="zh-CN" sz="32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367489" y="-19050"/>
            <a:ext cx="2492443" cy="2509331"/>
          </a:xfrm>
          <a:prstGeom prst="line">
            <a:avLst/>
          </a:prstGeom>
          <a:noFill/>
          <a:ln w="9525">
            <a:solidFill>
              <a:srgbClr val="FFC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Line 4"/>
          <p:cNvSpPr>
            <a:spLocks noChangeShapeType="1"/>
          </p:cNvSpPr>
          <p:nvPr/>
        </p:nvSpPr>
        <p:spPr bwMode="auto">
          <a:xfrm>
            <a:off x="4698460" y="4318000"/>
            <a:ext cx="2660397" cy="2622983"/>
          </a:xfrm>
          <a:prstGeom prst="line">
            <a:avLst/>
          </a:prstGeom>
          <a:noFill/>
          <a:ln w="9525">
            <a:solidFill>
              <a:srgbClr val="FFC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4643438" y="1617663"/>
            <a:ext cx="2971800" cy="2833687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/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/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ONE</a:t>
            </a:r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3" name="Line 3"/>
          <p:cNvSpPr>
            <a:spLocks noChangeShapeType="1"/>
          </p:cNvSpPr>
          <p:nvPr/>
        </p:nvSpPr>
        <p:spPr bwMode="auto">
          <a:xfrm>
            <a:off x="4643438" y="4689475"/>
            <a:ext cx="2973387" cy="0"/>
          </a:xfrm>
          <a:prstGeom prst="line">
            <a:avLst/>
          </a:prstGeom>
          <a:noFill/>
          <a:ln w="9525">
            <a:solidFill>
              <a:srgbClr val="FFFF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72" name="Text Box 4"/>
          <p:cNvSpPr txBox="1">
            <a:spLocks noChangeArrowheads="1"/>
          </p:cNvSpPr>
          <p:nvPr/>
        </p:nvSpPr>
        <p:spPr bwMode="auto">
          <a:xfrm>
            <a:off x="4643438" y="5024878"/>
            <a:ext cx="2973387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C00000">
                    <a:alpha val="7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>
              <a:defRPr/>
            </a:pPr>
            <a:r>
              <a:rPr lang="zh-CN" altLang="en-US" sz="2000" b="1" dirty="0">
                <a:ea typeface="微软雅黑" panose="020B0503020204020204" pitchFamily="34" charset="-122"/>
              </a:rPr>
              <a:t>数据爬取</a:t>
            </a:r>
            <a:endParaRPr lang="zh-CN" altLang="zh-CN" sz="2000" b="1" dirty="0">
              <a:ea typeface="微软雅黑" panose="020B0503020204020204" pitchFamily="34" charset="-122"/>
            </a:endParaRPr>
          </a:p>
          <a:p>
            <a:pPr>
              <a:defRPr/>
            </a:pPr>
            <a:endParaRPr lang="zh-CN" sz="3200" b="1" dirty="0">
              <a:effectLst>
                <a:outerShdw blurRad="38100" dist="38100" dir="2700000" algn="tl">
                  <a:srgbClr val="C0C0C0"/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ChangeArrowheads="1"/>
          </p:cNvSpPr>
          <p:nvPr/>
        </p:nvSpPr>
        <p:spPr bwMode="auto">
          <a:xfrm>
            <a:off x="-28575" y="6300788"/>
            <a:ext cx="12268200" cy="581025"/>
          </a:xfrm>
          <a:prstGeom prst="rect">
            <a:avLst/>
          </a:prstGeom>
          <a:solidFill>
            <a:srgbClr val="4D4D4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71" name="Rectangle 3"/>
          <p:cNvSpPr>
            <a:spLocks noChangeArrowheads="1"/>
          </p:cNvSpPr>
          <p:nvPr/>
        </p:nvSpPr>
        <p:spPr bwMode="auto">
          <a:xfrm>
            <a:off x="365125" y="1638300"/>
            <a:ext cx="11480800" cy="4202113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72" name="Text Box 4"/>
          <p:cNvSpPr txBox="1">
            <a:spLocks noChangeArrowheads="1"/>
          </p:cNvSpPr>
          <p:nvPr/>
        </p:nvSpPr>
        <p:spPr bwMode="auto">
          <a:xfrm>
            <a:off x="2725449" y="767417"/>
            <a:ext cx="513007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r>
              <a:rPr lang="zh-CN" altLang="en-US" sz="2800" b="1" dirty="0">
                <a:solidFill>
                  <a:srgbClr val="FFFF00"/>
                </a:solidFill>
                <a:ea typeface="微软雅黑" panose="020B0503020204020204" pitchFamily="34" charset="-122"/>
              </a:rPr>
              <a:t>在懂车帝网站爬取数据</a:t>
            </a:r>
            <a:endParaRPr lang="en-US" altLang="zh-CN" sz="2800" b="1" dirty="0">
              <a:solidFill>
                <a:srgbClr val="FFFF00"/>
              </a:solidFill>
              <a:ea typeface="微软雅黑" panose="020B0503020204020204" pitchFamily="34" charset="-122"/>
            </a:endParaRPr>
          </a:p>
        </p:txBody>
      </p:sp>
      <p:sp>
        <p:nvSpPr>
          <p:cNvPr id="7175" name="Text Box 7"/>
          <p:cNvSpPr txBox="1">
            <a:spLocks noChangeArrowheads="1"/>
          </p:cNvSpPr>
          <p:nvPr/>
        </p:nvSpPr>
        <p:spPr bwMode="auto">
          <a:xfrm>
            <a:off x="7038975" y="2203974"/>
            <a:ext cx="4249737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bg1"/>
                </a:solidFill>
              </a:rPr>
              <a:t>·</a:t>
            </a:r>
            <a:r>
              <a:rPr lang="zh-CN" altLang="en-US" sz="2400" dirty="0">
                <a:solidFill>
                  <a:schemeClr val="bg1"/>
                </a:solidFill>
              </a:rPr>
              <a:t>通过</a:t>
            </a:r>
            <a:r>
              <a:rPr lang="en-US" altLang="zh-CN" sz="2400" dirty="0">
                <a:solidFill>
                  <a:schemeClr val="bg1"/>
                </a:solidFill>
              </a:rPr>
              <a:t>selenium</a:t>
            </a:r>
            <a:r>
              <a:rPr lang="zh-CN" altLang="en-US" sz="2400" dirty="0">
                <a:solidFill>
                  <a:schemeClr val="bg1"/>
                </a:solidFill>
              </a:rPr>
              <a:t>获取主页面所要爬取的信息获取每一辆链接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eaLnBrk="1" hangingPunct="1"/>
            <a:endParaRPr lang="en-US" altLang="zh-CN" sz="24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zh-CN" sz="2400" dirty="0">
                <a:solidFill>
                  <a:schemeClr val="bg1"/>
                </a:solidFill>
              </a:rPr>
              <a:t>·</a:t>
            </a:r>
            <a:r>
              <a:rPr lang="zh-CN" altLang="en-US" sz="2400" dirty="0">
                <a:solidFill>
                  <a:schemeClr val="bg1"/>
                </a:solidFill>
              </a:rPr>
              <a:t>确定具体页面爬取信息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eaLnBrk="1" hangingPunct="1"/>
            <a:endParaRPr lang="en-US" altLang="zh-CN" sz="24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zh-CN" sz="2400" dirty="0">
                <a:solidFill>
                  <a:schemeClr val="bg1"/>
                </a:solidFill>
              </a:rPr>
              <a:t>·</a:t>
            </a:r>
            <a:r>
              <a:rPr lang="zh-CN" altLang="en-US" sz="2400" dirty="0">
                <a:solidFill>
                  <a:schemeClr val="bg1"/>
                </a:solidFill>
              </a:rPr>
              <a:t>通过字体反爬及数据清洗存入</a:t>
            </a:r>
            <a:r>
              <a:rPr lang="en-US" altLang="zh-CN" sz="2400" dirty="0">
                <a:solidFill>
                  <a:schemeClr val="bg1"/>
                </a:solidFill>
              </a:rPr>
              <a:t>excel</a:t>
            </a:r>
            <a:endParaRPr lang="zh-CN" sz="2400" dirty="0">
              <a:solidFill>
                <a:schemeClr val="bg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321" y="2064246"/>
            <a:ext cx="6061567" cy="34025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accent4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92000" cy="6858000"/>
          </a:xfrm>
          <a:prstGeom prst="rect">
            <a:avLst/>
          </a:prstGeom>
        </p:spPr>
      </p:pic>
      <p:sp>
        <p:nvSpPr>
          <p:cNvPr id="7170" name="Rectangle 2"/>
          <p:cNvSpPr>
            <a:spLocks noChangeArrowheads="1"/>
          </p:cNvSpPr>
          <p:nvPr/>
        </p:nvSpPr>
        <p:spPr bwMode="auto">
          <a:xfrm>
            <a:off x="-28575" y="6300788"/>
            <a:ext cx="12268200" cy="581025"/>
          </a:xfrm>
          <a:prstGeom prst="rect">
            <a:avLst/>
          </a:prstGeom>
          <a:solidFill>
            <a:srgbClr val="4D4D4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 dirty="0"/>
          </a:p>
        </p:txBody>
      </p:sp>
      <p:sp>
        <p:nvSpPr>
          <p:cNvPr id="7171" name="Rectangle 3"/>
          <p:cNvSpPr>
            <a:spLocks noChangeArrowheads="1"/>
          </p:cNvSpPr>
          <p:nvPr/>
        </p:nvSpPr>
        <p:spPr bwMode="auto">
          <a:xfrm>
            <a:off x="365125" y="1638300"/>
            <a:ext cx="11480800" cy="4202113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72" name="Text Box 4"/>
          <p:cNvSpPr txBox="1">
            <a:spLocks noChangeArrowheads="1"/>
          </p:cNvSpPr>
          <p:nvPr/>
        </p:nvSpPr>
        <p:spPr bwMode="auto">
          <a:xfrm>
            <a:off x="2725449" y="767417"/>
            <a:ext cx="5130078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r>
              <a:rPr lang="zh-CN" altLang="en-US" sz="2800" b="1" dirty="0">
                <a:solidFill>
                  <a:srgbClr val="FFFF00"/>
                </a:solidFill>
                <a:ea typeface="微软雅黑" panose="020B0503020204020204" pitchFamily="34" charset="-122"/>
              </a:rPr>
              <a:t>在懂车帝网站爬取数据</a:t>
            </a:r>
            <a:endParaRPr lang="en-US" altLang="zh-CN" sz="2800" b="1" dirty="0">
              <a:solidFill>
                <a:srgbClr val="FFFF00"/>
              </a:solidFill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69" y="2001773"/>
            <a:ext cx="5025340" cy="346589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  <a:headEnd/>
            <a:tailEnd/>
          </a:ln>
          <a:effectLst>
            <a:innerShdw blurRad="76200">
              <a:srgbClr val="000000"/>
            </a:innerShdw>
          </a:effec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539" y="2019910"/>
            <a:ext cx="5213442" cy="344775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  <a:headEnd/>
            <a:tailEnd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>
            <a:lum/>
          </a:blip>
          <a:srcRect/>
          <a:stretch>
            <a:fillRect l="-76000" r="-7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2"/>
          <p:cNvSpPr txBox="1">
            <a:spLocks noChangeArrowheads="1"/>
          </p:cNvSpPr>
          <p:nvPr/>
        </p:nvSpPr>
        <p:spPr bwMode="auto">
          <a:xfrm>
            <a:off x="4643438" y="1617663"/>
            <a:ext cx="2971800" cy="2833687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/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/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TWO</a:t>
            </a:r>
            <a:endParaRPr lang="zh-CN" altLang="en-US" dirty="0"/>
          </a:p>
        </p:txBody>
      </p:sp>
      <p:sp>
        <p:nvSpPr>
          <p:cNvPr id="13315" name="Line 3"/>
          <p:cNvSpPr>
            <a:spLocks noChangeShapeType="1"/>
          </p:cNvSpPr>
          <p:nvPr/>
        </p:nvSpPr>
        <p:spPr bwMode="auto">
          <a:xfrm>
            <a:off x="4643438" y="4689475"/>
            <a:ext cx="2973387" cy="0"/>
          </a:xfrm>
          <a:prstGeom prst="line">
            <a:avLst/>
          </a:prstGeom>
          <a:noFill/>
          <a:ln w="9525">
            <a:solidFill>
              <a:srgbClr val="FFFF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4643438" y="4982589"/>
            <a:ext cx="29733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C00000">
                    <a:alpha val="7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 eaLnBrk="1" hangingPunct="1"/>
            <a:r>
              <a:rPr lang="zh-CN" altLang="en-US" sz="2000" b="1" dirty="0">
                <a:solidFill>
                  <a:schemeClr val="bg1"/>
                </a:solidFill>
                <a:ea typeface="微软雅黑" panose="020B0503020204020204" pitchFamily="34" charset="-122"/>
              </a:rPr>
              <a:t>数据库连接</a:t>
            </a:r>
            <a:endParaRPr lang="zh-CN" altLang="zh-CN" sz="20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直角三角形 1"/>
          <p:cNvSpPr>
            <a:spLocks noChangeArrowheads="1"/>
          </p:cNvSpPr>
          <p:nvPr/>
        </p:nvSpPr>
        <p:spPr bwMode="auto">
          <a:xfrm rot="10800000">
            <a:off x="5235575" y="-28575"/>
            <a:ext cx="6994525" cy="6994525"/>
          </a:xfrm>
          <a:prstGeom prst="rtTriangle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ea typeface="微软雅黑" panose="020B0503020204020204" pitchFamily="34" charset="-122"/>
            </a:endParaRPr>
          </a:p>
        </p:txBody>
      </p:sp>
      <p:sp>
        <p:nvSpPr>
          <p:cNvPr id="14339" name="直角三角形 19"/>
          <p:cNvSpPr>
            <a:spLocks noChangeArrowheads="1"/>
          </p:cNvSpPr>
          <p:nvPr/>
        </p:nvSpPr>
        <p:spPr bwMode="auto">
          <a:xfrm rot="10800000">
            <a:off x="11017250" y="-44450"/>
            <a:ext cx="1212850" cy="121285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4340" name="Text Box 4"/>
          <p:cNvSpPr txBox="1">
            <a:spLocks noChangeArrowheads="1"/>
          </p:cNvSpPr>
          <p:nvPr/>
        </p:nvSpPr>
        <p:spPr bwMode="auto">
          <a:xfrm>
            <a:off x="768350" y="1190186"/>
            <a:ext cx="3473450" cy="646331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zh-CN" altLang="en-US" sz="3600" b="1" dirty="0">
                <a:ea typeface="微软雅黑" panose="020B0503020204020204" pitchFamily="34" charset="-122"/>
              </a:rPr>
              <a:t>数据库设计</a:t>
            </a:r>
            <a:endParaRPr lang="zh-CN" altLang="zh-CN" sz="3600" b="1" dirty="0">
              <a:ea typeface="微软雅黑" panose="020B0503020204020204" pitchFamily="34" charset="-122"/>
            </a:endParaRPr>
          </a:p>
        </p:txBody>
      </p:sp>
      <p:sp>
        <p:nvSpPr>
          <p:cNvPr id="14341" name="Text Box 5"/>
          <p:cNvSpPr txBox="1">
            <a:spLocks noChangeArrowheads="1"/>
          </p:cNvSpPr>
          <p:nvPr/>
        </p:nvSpPr>
        <p:spPr bwMode="auto">
          <a:xfrm>
            <a:off x="768350" y="2797817"/>
            <a:ext cx="3404816" cy="3291840"/>
          </a:xfrm>
          <a:prstGeom prst="rect">
            <a:avLst/>
          </a:prstGeom>
          <a:solidFill>
            <a:srgbClr val="FFFF00">
              <a:alpha val="85000"/>
            </a:srgbClr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600" dirty="0">
                <a:ea typeface="微软雅黑" panose="020B0503020204020204" pitchFamily="34" charset="-122"/>
                <a:sym typeface="Arial" panose="020B0604020202020204" pitchFamily="34" charset="0"/>
              </a:rPr>
              <a:t>·</a:t>
            </a: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设计数据库的表结构并将爬虫得到的数据存储到</a:t>
            </a:r>
            <a:r>
              <a:rPr lang="en-US" altLang="zh-CN" sz="1600" dirty="0" err="1">
                <a:ea typeface="微软雅黑" panose="020B0503020204020204" pitchFamily="34" charset="-122"/>
                <a:sym typeface="Arial" panose="020B0604020202020204" pitchFamily="34" charset="0"/>
              </a:rPr>
              <a:t>mysql</a:t>
            </a: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数据库中；</a:t>
            </a:r>
            <a:endParaRPr lang="en-US" altLang="zh-CN" sz="1600" dirty="0"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/>
            <a:r>
              <a:rPr lang="en-US" altLang="zh-CN" sz="1600" dirty="0">
                <a:ea typeface="微软雅黑" panose="020B0503020204020204" pitchFamily="34" charset="-122"/>
                <a:sym typeface="Arial" panose="020B0604020202020204" pitchFamily="34" charset="0"/>
              </a:rPr>
              <a:t>·</a:t>
            </a: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在</a:t>
            </a:r>
            <a:r>
              <a:rPr lang="en-US" altLang="zh-CN" sz="1600" dirty="0" err="1">
                <a:ea typeface="微软雅黑" panose="020B0503020204020204" pitchFamily="34" charset="-122"/>
                <a:sym typeface="Arial" panose="020B0604020202020204" pitchFamily="34" charset="0"/>
              </a:rPr>
              <a:t>pycharm</a:t>
            </a: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中编写对数据库进行增删改查操作的</a:t>
            </a:r>
            <a:r>
              <a:rPr lang="en-US" altLang="zh-CN" sz="1600" dirty="0" err="1">
                <a:ea typeface="微软雅黑" panose="020B0503020204020204" pitchFamily="34" charset="-122"/>
                <a:sym typeface="Arial" panose="020B0604020202020204" pitchFamily="34" charset="0"/>
              </a:rPr>
              <a:t>sql</a:t>
            </a: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语句；设计如下查询的</a:t>
            </a:r>
            <a:r>
              <a:rPr lang="en-US" altLang="zh-CN" sz="1600" dirty="0" err="1">
                <a:ea typeface="微软雅黑" panose="020B0503020204020204" pitchFamily="34" charset="-122"/>
                <a:sym typeface="Arial" panose="020B0604020202020204" pitchFamily="34" charset="0"/>
              </a:rPr>
              <a:t>sql</a:t>
            </a: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语句：</a:t>
            </a:r>
            <a:endParaRPr lang="en-US" altLang="zh-CN" sz="1600" dirty="0"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/>
            <a:r>
              <a:rPr lang="en-US" altLang="zh-CN" sz="1600" dirty="0">
                <a:ea typeface="微软雅黑" panose="020B0503020204020204" pitchFamily="34" charset="-122"/>
                <a:sym typeface="Arial" panose="020B0604020202020204" pitchFamily="34" charset="0"/>
              </a:rPr>
              <a:t>1.</a:t>
            </a: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统计各个地方二手车市场量</a:t>
            </a:r>
            <a:endParaRPr lang="en-US" altLang="zh-CN" sz="1600" dirty="0"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l" eaLnBrk="1" hangingPunct="1">
              <a:buClrTx/>
              <a:buSzTx/>
            </a:pPr>
            <a:r>
              <a:rPr lang="en-US" altLang="zh-CN" sz="1600" dirty="0">
                <a:ea typeface="微软雅黑" panose="020B0503020204020204" pitchFamily="34" charset="-122"/>
                <a:sym typeface="Arial" panose="020B0604020202020204" pitchFamily="34" charset="0"/>
              </a:rPr>
              <a:t>2.</a:t>
            </a: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统计</a:t>
            </a: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BBA二手车市场占有率量 </a:t>
            </a:r>
            <a:endParaRPr lang="zh-CN" altLang="en-US" sz="1600" dirty="0"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l" eaLnBrk="1" hangingPunct="1">
              <a:buClrTx/>
              <a:buSzTx/>
            </a:pP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3.统计同一时间汽车贬值与保值情况前五 </a:t>
            </a:r>
            <a:endParaRPr lang="zh-CN" altLang="en-US" sz="1600" dirty="0"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l" eaLnBrk="1" hangingPunct="1">
              <a:buClrTx/>
              <a:buSzTx/>
            </a:pP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4.统计每三万公里二手车市场数量 </a:t>
            </a:r>
            <a:endParaRPr lang="zh-CN" altLang="en-US" sz="1600" dirty="0"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l" eaLnBrk="1" hangingPunct="1">
              <a:buClrTx/>
              <a:buSzTx/>
            </a:pP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5.统计不同型号车辆数次数 </a:t>
            </a:r>
            <a:endParaRPr lang="zh-CN" altLang="en-US" sz="1600" dirty="0"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l" eaLnBrk="1" hangingPunct="1">
              <a:buClrTx/>
              <a:buSzTx/>
            </a:pPr>
            <a:r>
              <a:rPr lang="zh-CN" altLang="en-US" sz="1600" dirty="0">
                <a:ea typeface="微软雅黑" panose="020B0503020204020204" pitchFamily="34" charset="-122"/>
                <a:sym typeface="Arial" panose="020B0604020202020204" pitchFamily="34" charset="0"/>
              </a:rPr>
              <a:t>6.统计车辆颜色情况</a:t>
            </a:r>
            <a:endParaRPr lang="zh-CN" altLang="en-US" sz="1600" dirty="0"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l" eaLnBrk="1" hangingPunct="1">
              <a:buClrTx/>
              <a:buSzTx/>
            </a:pPr>
            <a:r>
              <a:rPr lang="zh-CN" altLang="en-US" sz="1600" b="1" dirty="0">
                <a:ea typeface="微软雅黑" panose="020B0503020204020204" pitchFamily="34" charset="-122"/>
                <a:sym typeface="Arial" panose="020B0604020202020204" pitchFamily="34" charset="0"/>
              </a:rPr>
              <a:t>······</a:t>
            </a:r>
            <a:endParaRPr lang="zh-CN" altLang="en-US" sz="1600" b="1" dirty="0"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42" name="Line 6"/>
          <p:cNvSpPr>
            <a:spLocks noChangeShapeType="1"/>
          </p:cNvSpPr>
          <p:nvPr/>
        </p:nvSpPr>
        <p:spPr bwMode="auto">
          <a:xfrm>
            <a:off x="768350" y="2267085"/>
            <a:ext cx="3473450" cy="1588"/>
          </a:xfrm>
          <a:prstGeom prst="line">
            <a:avLst/>
          </a:prstGeom>
          <a:noFill/>
          <a:ln w="38100">
            <a:solidFill>
              <a:srgbClr val="FFFF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944" y="1184275"/>
            <a:ext cx="6482788" cy="4894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/>
          <a:srcRect/>
          <a:stretch>
            <a:fillRect b="-15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ChangeArrowheads="1"/>
          </p:cNvSpPr>
          <p:nvPr/>
        </p:nvSpPr>
        <p:spPr bwMode="auto">
          <a:xfrm>
            <a:off x="-9525" y="-252383"/>
            <a:ext cx="12230100" cy="2433638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0243" name="Text Box 3"/>
          <p:cNvSpPr txBox="1">
            <a:spLocks noChangeArrowheads="1"/>
          </p:cNvSpPr>
          <p:nvPr/>
        </p:nvSpPr>
        <p:spPr bwMode="auto">
          <a:xfrm>
            <a:off x="4396971" y="1071712"/>
            <a:ext cx="364097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b="1" dirty="0">
                <a:solidFill>
                  <a:schemeClr val="accent3"/>
                </a:solidFill>
              </a:rPr>
              <a:t>数据库设计</a:t>
            </a:r>
            <a:endParaRPr lang="zh-CN" sz="3600" b="1" dirty="0">
              <a:solidFill>
                <a:schemeClr val="accent3"/>
              </a:solidFill>
            </a:endParaRPr>
          </a:p>
        </p:txBody>
      </p:sp>
      <p:sp>
        <p:nvSpPr>
          <p:cNvPr id="10245" name="Line 5"/>
          <p:cNvSpPr>
            <a:spLocks noChangeShapeType="1"/>
          </p:cNvSpPr>
          <p:nvPr/>
        </p:nvSpPr>
        <p:spPr bwMode="auto">
          <a:xfrm>
            <a:off x="5091922" y="1837835"/>
            <a:ext cx="2251075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46" name="Rectangle 6"/>
          <p:cNvSpPr>
            <a:spLocks noChangeArrowheads="1"/>
          </p:cNvSpPr>
          <p:nvPr/>
        </p:nvSpPr>
        <p:spPr bwMode="auto">
          <a:xfrm>
            <a:off x="-15875" y="-26988"/>
            <a:ext cx="12226925" cy="31750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0247" name="Rectangle 7"/>
          <p:cNvSpPr>
            <a:spLocks noChangeArrowheads="1"/>
          </p:cNvSpPr>
          <p:nvPr/>
        </p:nvSpPr>
        <p:spPr bwMode="auto">
          <a:xfrm>
            <a:off x="-15875" y="6553200"/>
            <a:ext cx="12223750" cy="3175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  <p:pic>
        <p:nvPicPr>
          <p:cNvPr id="10248" name="Picture 8" descr="1354256,10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7" y="2739232"/>
            <a:ext cx="2247900" cy="1263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49" name="Picture 9" descr="1464674,10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7" y="4645422"/>
            <a:ext cx="2247900" cy="1265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50" name="Picture 10" descr="1472129,10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5364" y="2688932"/>
            <a:ext cx="2247900" cy="1265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51" name="Picture 11" descr="1334852,10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6952" y="4596709"/>
            <a:ext cx="2246312" cy="1263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02023" y="2402733"/>
            <a:ext cx="5030871" cy="370751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088581_070830car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6715"/>
            <a:ext cx="12210415" cy="7631430"/>
          </a:xfrm>
          <a:prstGeom prst="rect">
            <a:avLst/>
          </a:prstGeom>
        </p:spPr>
      </p:pic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643438" y="1617663"/>
            <a:ext cx="2971800" cy="2835275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6000" b="1"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zh-CN" altLang="en-US" sz="6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/>
            <a:endParaRPr lang="zh-CN" altLang="en-US" sz="6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/>
            <a:r>
              <a:rPr lang="zh-CN" altLang="en-US" sz="6000" b="1">
                <a:latin typeface="微软雅黑" panose="020B0503020204020204" pitchFamily="34" charset="-122"/>
                <a:ea typeface="微软雅黑" panose="020B0503020204020204" pitchFamily="34" charset="-122"/>
              </a:rPr>
              <a:t>THREE</a:t>
            </a:r>
            <a:endParaRPr lang="zh-CN" altLang="en-US"/>
          </a:p>
        </p:txBody>
      </p:sp>
      <p:sp>
        <p:nvSpPr>
          <p:cNvPr id="21507" name="Line 3"/>
          <p:cNvSpPr>
            <a:spLocks noChangeShapeType="1"/>
          </p:cNvSpPr>
          <p:nvPr/>
        </p:nvSpPr>
        <p:spPr bwMode="auto">
          <a:xfrm>
            <a:off x="4643438" y="4689475"/>
            <a:ext cx="2973387" cy="0"/>
          </a:xfrm>
          <a:prstGeom prst="line">
            <a:avLst/>
          </a:prstGeom>
          <a:noFill/>
          <a:ln w="9525">
            <a:solidFill>
              <a:srgbClr val="FFFF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56" name="Text Box 4"/>
          <p:cNvSpPr txBox="1">
            <a:spLocks noChangeArrowheads="1"/>
          </p:cNvSpPr>
          <p:nvPr/>
        </p:nvSpPr>
        <p:spPr bwMode="auto">
          <a:xfrm>
            <a:off x="4705033" y="4925378"/>
            <a:ext cx="297338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C00000">
                    <a:alpha val="7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 eaLnBrk="1" hangingPunct="1"/>
            <a:r>
              <a:rPr lang="zh-CN" altLang="en-US" sz="2400" b="1" dirty="0">
                <a:solidFill>
                  <a:schemeClr val="accent3"/>
                </a:solidFill>
                <a:ea typeface="微软雅黑" panose="020B0503020204020204" pitchFamily="34" charset="-122"/>
              </a:rPr>
              <a:t>前后端交互</a:t>
            </a:r>
            <a:endParaRPr lang="zh-CN" altLang="zh-CN" sz="2400" b="1" dirty="0">
              <a:solidFill>
                <a:schemeClr val="accent3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fallOver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ags/tag10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ags/tag11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ags/tag12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ags/tag13.xml><?xml version="1.0" encoding="utf-8"?>
<p:tagLst xmlns:p="http://schemas.openxmlformats.org/presentationml/2006/main">
  <p:tag name="COMMONDATA" val="eyJoZGlkIjoiY2Q1NGM3ZDI2N2MxZjFjMGZiMzc0NzUzZjA0OTYyMTAifQ=="/>
  <p:tag name="commondata" val="eyJoZGlkIjoiMzA2YmU2Mjk0NzYyMDE3ZmE4MjdhNDBkMmVmMDIwZjYifQ=="/>
</p:tagLst>
</file>

<file path=ppt/tags/tag2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ags/tag3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ags/tag4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ags/tag5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ags/tag6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ags/tag7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ags/tag8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ags/tag9.xml><?xml version="1.0" encoding="utf-8"?>
<p:tagLst xmlns:p="http://schemas.openxmlformats.org/presentationml/2006/main">
  <p:tag name="KSO_WM_DIAGRAM_VIRTUALLY_FRAME" val="{&quot;height&quot;:262.2156692913386,&quot;left&quot;:71.87472440944882,&quot;top&quot;:205.8076377952756,&quot;width&quot;:748.4656692913385}"/>
</p:tagLst>
</file>

<file path=ppt/theme/theme1.xml><?xml version="1.0" encoding="utf-8"?>
<a:theme xmlns:a="http://schemas.openxmlformats.org/drawingml/2006/main" name="www.freeppt7.com-Best powerpoint templates free download-slideshow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696</Words>
  <Application>WPS 演示</Application>
  <PresentationFormat>自定义</PresentationFormat>
  <Paragraphs>106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华文彩云</vt:lpstr>
      <vt:lpstr>华文中宋</vt:lpstr>
      <vt:lpstr>黑体</vt:lpstr>
      <vt:lpstr>Arial Unicode MS</vt:lpstr>
      <vt:lpstr>等线</vt:lpstr>
      <vt:lpstr>华文仿宋</vt:lpstr>
      <vt:lpstr>www.freeppt7.com-Best powerpoint templates free download-slideshow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xuyutao</dc:creator>
  <cp:lastModifiedBy>star</cp:lastModifiedBy>
  <cp:revision>7</cp:revision>
  <dcterms:created xsi:type="dcterms:W3CDTF">2015-04-16T04:54:00Z</dcterms:created>
  <dcterms:modified xsi:type="dcterms:W3CDTF">2024-09-25T04:25:16Z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2052-12.1.0.18276</vt:lpwstr>
  </property>
  <property fmtid="{D5CDD505-2E9C-101B-9397-08002B2CF9AE}" pid="3" name="ICV">
    <vt:lpwstr>77557ED00D924A15A8DB342E3F3F4E6C_12</vt:lpwstr>
  </property>
</Properties>
</file>

<file path=docProps/thumbnail.jpeg>
</file>